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4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88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520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73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04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3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7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7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9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2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0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32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9956" y="1733283"/>
            <a:ext cx="8825660" cy="1653180"/>
          </a:xfrm>
        </p:spPr>
        <p:txBody>
          <a:bodyPr/>
          <a:lstStyle/>
          <a:p>
            <a:pPr algn="ctr"/>
            <a:r>
              <a:rPr lang="es-MX" dirty="0" smtClean="0"/>
              <a:t>Diagrama de Priorización</a:t>
            </a:r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1464047" y="3386463"/>
            <a:ext cx="8825659" cy="860400"/>
          </a:xfrm>
        </p:spPr>
        <p:txBody>
          <a:bodyPr/>
          <a:lstStyle/>
          <a:p>
            <a:pPr algn="ctr"/>
            <a:r>
              <a:rPr lang="es-MX" dirty="0" smtClean="0"/>
              <a:t>Método del consenso de criterios</a:t>
            </a:r>
            <a:endParaRPr lang="es-MX" dirty="0"/>
          </a:p>
        </p:txBody>
      </p:sp>
      <p:sp>
        <p:nvSpPr>
          <p:cNvPr id="4" name="Marcador de texto 5"/>
          <p:cNvSpPr txBox="1">
            <a:spLocks/>
          </p:cNvSpPr>
          <p:nvPr/>
        </p:nvSpPr>
        <p:spPr>
          <a:xfrm>
            <a:off x="1464046" y="4246863"/>
            <a:ext cx="8825659" cy="24887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s-MX" b="1" dirty="0" smtClean="0"/>
              <a:t>INTEGRANTES</a:t>
            </a:r>
          </a:p>
          <a:p>
            <a:pPr algn="ctr"/>
            <a:r>
              <a:rPr lang="es-MX" dirty="0"/>
              <a:t>Rosa </a:t>
            </a:r>
            <a:r>
              <a:rPr lang="es-MX" dirty="0" smtClean="0"/>
              <a:t>Isela</a:t>
            </a:r>
            <a:endParaRPr lang="es-MX" dirty="0" smtClean="0"/>
          </a:p>
          <a:p>
            <a:pPr algn="ctr"/>
            <a:r>
              <a:rPr lang="es-MX" dirty="0" smtClean="0"/>
              <a:t>Enrique</a:t>
            </a:r>
            <a:endParaRPr lang="es-MX" dirty="0" smtClean="0"/>
          </a:p>
          <a:p>
            <a:pPr algn="ctr"/>
            <a:r>
              <a:rPr lang="es-MX" dirty="0" smtClean="0"/>
              <a:t>Roberto</a:t>
            </a:r>
          </a:p>
          <a:p>
            <a:pPr algn="ctr"/>
            <a:r>
              <a:rPr lang="es-MX" dirty="0" smtClean="0"/>
              <a:t>Omar</a:t>
            </a:r>
          </a:p>
          <a:p>
            <a:pPr algn="ctr"/>
            <a:r>
              <a:rPr lang="es-MX" dirty="0" smtClean="0"/>
              <a:t>Gabriel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51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499622"/>
              </p:ext>
            </p:extLst>
          </p:nvPr>
        </p:nvGraphicFramePr>
        <p:xfrm>
          <a:off x="2356833" y="1764406"/>
          <a:ext cx="6684135" cy="4640794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824941"/>
                <a:gridCol w="1615262"/>
                <a:gridCol w="1565279"/>
                <a:gridCol w="1678653"/>
              </a:tblGrid>
              <a:tr h="2070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CONTENIDO DEL PRODUCTO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SERVICIOS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INSTALACIONES</a:t>
                      </a:r>
                      <a:endParaRPr lang="es-MX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</a:tr>
              <a:tr h="5087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VIPS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</a:tr>
              <a:tr h="5087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KFC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</a:tr>
              <a:tr h="5087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BURGER KING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</a:tr>
              <a:tr h="10444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McDonald's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374" marR="82374" marT="0" marB="0" anchor="ctr"/>
                </a:tc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96873" y="452718"/>
            <a:ext cx="9404723" cy="1400530"/>
          </a:xfrm>
        </p:spPr>
        <p:txBody>
          <a:bodyPr/>
          <a:lstStyle/>
          <a:p>
            <a:pPr algn="ctr"/>
            <a:r>
              <a:rPr lang="es-MX" dirty="0" smtClean="0"/>
              <a:t>Construcción de la matriz “L”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75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64479"/>
              </p:ext>
            </p:extLst>
          </p:nvPr>
        </p:nvGraphicFramePr>
        <p:xfrm>
          <a:off x="2034864" y="1658156"/>
          <a:ext cx="8242478" cy="4956316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368262"/>
                <a:gridCol w="1211054"/>
                <a:gridCol w="1116912"/>
                <a:gridCol w="1258582"/>
                <a:gridCol w="1136106"/>
                <a:gridCol w="1075781"/>
                <a:gridCol w="1075781"/>
              </a:tblGrid>
              <a:tr h="994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Miembro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1200" dirty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Miembro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Miembro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5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0463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VIPS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0.3</a:t>
                      </a:r>
                      <a:endParaRPr lang="es-MX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2.1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22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KFC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1.1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22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BURGER KING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0.9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40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</a:rPr>
                        <a:t>McDonald's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374" marR="823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0.1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0.9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</a:rPr>
                        <a:t>1.0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</a:rPr>
                        <a:t>1.0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</a:rPr>
                        <a:t>1.0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</a:rPr>
                        <a:t>1.0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1.0</a:t>
                      </a:r>
                      <a:endParaRPr lang="es-MX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r>
                        <a:rPr lang="es-MX" sz="3200" b="0" dirty="0" smtClean="0">
                          <a:solidFill>
                            <a:schemeClr val="bg1"/>
                          </a:solidFill>
                          <a:effectLst/>
                        </a:rPr>
                        <a:t>.0</a:t>
                      </a:r>
                      <a:endParaRPr lang="es-MX" sz="2800" b="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49380" y="352249"/>
            <a:ext cx="8610600" cy="1293028"/>
          </a:xfrm>
        </p:spPr>
        <p:txBody>
          <a:bodyPr/>
          <a:lstStyle/>
          <a:p>
            <a:pPr algn="ctr"/>
            <a:r>
              <a:rPr lang="es-MX" dirty="0" smtClean="0"/>
              <a:t>Establecer prioridades de las compañías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0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26919"/>
              </p:ext>
            </p:extLst>
          </p:nvPr>
        </p:nvGraphicFramePr>
        <p:xfrm>
          <a:off x="1081824" y="2678805"/>
          <a:ext cx="9710673" cy="2836864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600272"/>
                <a:gridCol w="1416407"/>
                <a:gridCol w="1306303"/>
                <a:gridCol w="1471994"/>
                <a:gridCol w="1328750"/>
                <a:gridCol w="1328750"/>
                <a:gridCol w="1258197"/>
              </a:tblGrid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VIPS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effectLst/>
                        </a:rPr>
                        <a:t>Miembro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effectLst/>
                        </a:rPr>
                        <a:t>5</a:t>
                      </a:r>
                      <a:endParaRPr lang="es-MX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Contenido del Producto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14 (3)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Servicios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7(1)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Instalaciones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9(2)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30440" y="441645"/>
            <a:ext cx="8610600" cy="1293028"/>
          </a:xfrm>
        </p:spPr>
        <p:txBody>
          <a:bodyPr/>
          <a:lstStyle/>
          <a:p>
            <a:pPr algn="ctr"/>
            <a:r>
              <a:rPr lang="es-MX" dirty="0" smtClean="0"/>
              <a:t>Ordenar las opciones a partir de cada compañía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44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269641"/>
              </p:ext>
            </p:extLst>
          </p:nvPr>
        </p:nvGraphicFramePr>
        <p:xfrm>
          <a:off x="1378038" y="1906073"/>
          <a:ext cx="9710673" cy="2836864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600272"/>
                <a:gridCol w="1416407"/>
                <a:gridCol w="1306303"/>
                <a:gridCol w="1471994"/>
                <a:gridCol w="1328750"/>
                <a:gridCol w="1328750"/>
                <a:gridCol w="1258197"/>
              </a:tblGrid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KFC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 smtClean="0">
                          <a:effectLst/>
                        </a:rPr>
                        <a:t>Miembro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 smtClean="0">
                          <a:effectLst/>
                        </a:rPr>
                        <a:t>5</a:t>
                      </a:r>
                      <a:endParaRPr lang="es-MX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Contenido del Producto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13 (3)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Servicios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10(2)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Instalaciones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7(1)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931833" y="3186324"/>
            <a:ext cx="218389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Movistar</a:t>
            </a:r>
            <a:endParaRPr kumimoji="0" lang="es-MX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865906"/>
              </p:ext>
            </p:extLst>
          </p:nvPr>
        </p:nvGraphicFramePr>
        <p:xfrm>
          <a:off x="1378038" y="1906073"/>
          <a:ext cx="9710673" cy="2836864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600272"/>
                <a:gridCol w="1416407"/>
                <a:gridCol w="1306303"/>
                <a:gridCol w="1471994"/>
                <a:gridCol w="1328750"/>
                <a:gridCol w="1328750"/>
                <a:gridCol w="1258197"/>
              </a:tblGrid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BURGER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KING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effectLst/>
                        </a:rPr>
                        <a:t>Miembro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effectLst/>
                        </a:rPr>
                        <a:t>5</a:t>
                      </a:r>
                      <a:endParaRPr lang="es-MX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Contenido del Producto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7 (1)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Servicios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10(2)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Instalaciones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13(3)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3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62869"/>
              </p:ext>
            </p:extLst>
          </p:nvPr>
        </p:nvGraphicFramePr>
        <p:xfrm>
          <a:off x="1326522" y="1828800"/>
          <a:ext cx="9710673" cy="2836864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600272"/>
                <a:gridCol w="1416407"/>
                <a:gridCol w="1306303"/>
                <a:gridCol w="1471994"/>
                <a:gridCol w="1328750"/>
                <a:gridCol w="1328750"/>
                <a:gridCol w="1258197"/>
              </a:tblGrid>
              <a:tr h="8135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>
                          <a:effectLst/>
                        </a:rPr>
                        <a:t>McDonald's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effectLst/>
                        </a:rPr>
                        <a:t>Miembro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kern="1200" dirty="0" smtClean="0">
                          <a:effectLst/>
                        </a:rPr>
                        <a:t>5</a:t>
                      </a:r>
                      <a:endParaRPr lang="es-MX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Contenido del Producto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9 (1)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Servicios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10(2)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Instalaciones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11(3)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5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695"/>
              </p:ext>
            </p:extLst>
          </p:nvPr>
        </p:nvGraphicFramePr>
        <p:xfrm>
          <a:off x="553791" y="2086378"/>
          <a:ext cx="11307650" cy="2871215"/>
        </p:xfrm>
        <a:graphic>
          <a:graphicData uri="http://schemas.openxmlformats.org/drawingml/2006/table">
            <a:tbl>
              <a:tblPr firstRow="1" firstCol="1" bandRow="1">
                <a:tableStyleId>{E929F9F4-4A8F-4326-A1B4-22849713DDAB}</a:tableStyleId>
              </a:tblPr>
              <a:tblGrid>
                <a:gridCol w="1872663"/>
                <a:gridCol w="2344550"/>
                <a:gridCol w="1915931"/>
                <a:gridCol w="1917284"/>
                <a:gridCol w="2107932"/>
                <a:gridCol w="1149290"/>
              </a:tblGrid>
              <a:tr h="962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VIPS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KFC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BURGER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KING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err="1" smtClean="0">
                          <a:effectLst/>
                        </a:rPr>
                        <a:t>McDONALD’S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Contenido del Producto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 </a:t>
                      </a:r>
                      <a:r>
                        <a:rPr lang="es-MX" sz="1800" dirty="0">
                          <a:effectLst/>
                        </a:rPr>
                        <a:t>X </a:t>
                      </a:r>
                      <a:r>
                        <a:rPr lang="es-MX" sz="1800" dirty="0" smtClean="0">
                          <a:effectLst/>
                        </a:rPr>
                        <a:t>2.1=6.3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3 X1.1=3.3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 </a:t>
                      </a:r>
                      <a:r>
                        <a:rPr lang="es-MX" sz="1800" dirty="0" smtClean="0">
                          <a:effectLst/>
                        </a:rPr>
                        <a:t>X 0.9=0.9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 X </a:t>
                      </a:r>
                      <a:r>
                        <a:rPr lang="es-MX" sz="1800" dirty="0" smtClean="0">
                          <a:effectLst/>
                        </a:rPr>
                        <a:t>0.9=0.9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11.4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Servicios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</a:t>
                      </a:r>
                      <a:r>
                        <a:rPr lang="es-MX" sz="1800" dirty="0" smtClean="0">
                          <a:effectLst/>
                        </a:rPr>
                        <a:t> </a:t>
                      </a:r>
                      <a:r>
                        <a:rPr lang="es-MX" sz="1800" dirty="0">
                          <a:effectLst/>
                        </a:rPr>
                        <a:t>X </a:t>
                      </a:r>
                      <a:r>
                        <a:rPr lang="es-MX" sz="1800" dirty="0" smtClean="0">
                          <a:effectLst/>
                        </a:rPr>
                        <a:t>2.1=2.1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 X1.1=2.2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 </a:t>
                      </a:r>
                      <a:r>
                        <a:rPr lang="es-MX" sz="1800" dirty="0" smtClean="0">
                          <a:effectLst/>
                        </a:rPr>
                        <a:t>X 0.9=1.8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2 X </a:t>
                      </a:r>
                      <a:r>
                        <a:rPr lang="es-MX" sz="1800" dirty="0" smtClean="0">
                          <a:effectLst/>
                        </a:rPr>
                        <a:t>0.9=1.8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7.9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Instalaciones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2 </a:t>
                      </a:r>
                      <a:r>
                        <a:rPr lang="es-MX" sz="1800" dirty="0">
                          <a:effectLst/>
                        </a:rPr>
                        <a:t>X </a:t>
                      </a:r>
                      <a:r>
                        <a:rPr lang="es-MX" sz="1800" dirty="0" smtClean="0">
                          <a:effectLst/>
                        </a:rPr>
                        <a:t>2.1=4.2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 X1.1=1.1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 </a:t>
                      </a:r>
                      <a:r>
                        <a:rPr lang="es-MX" sz="1800" dirty="0" smtClean="0">
                          <a:effectLst/>
                        </a:rPr>
                        <a:t>X 0.9=2.7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3 X </a:t>
                      </a:r>
                      <a:r>
                        <a:rPr lang="es-MX" sz="1800" dirty="0" smtClean="0">
                          <a:effectLst/>
                        </a:rPr>
                        <a:t>0.9=2.7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chemeClr val="bg1"/>
                          </a:solidFill>
                          <a:effectLst/>
                        </a:rPr>
                        <a:t>10.7</a:t>
                      </a:r>
                      <a:endParaRPr lang="es-MX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40914" y="184823"/>
            <a:ext cx="11320528" cy="190155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Calcular la puntuación de importancia individual para cada opción bajo cada compañía</a:t>
            </a:r>
            <a:endParaRPr lang="es-MX" dirty="0"/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1244957" y="5420085"/>
            <a:ext cx="9068873" cy="1901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600" b="1" dirty="0" smtClean="0"/>
              <a:t>Conclusión:</a:t>
            </a:r>
          </a:p>
          <a:p>
            <a:pPr algn="l"/>
            <a:r>
              <a:rPr lang="es-MX" sz="2100" dirty="0" smtClean="0"/>
              <a:t>Los resultados obtenidos de las cuatro empresas muestran que el contenido del producto tiene mayor priorización, mientras que las instalaciones tienen priorización media y con menor prioridad los servicios.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27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</TotalTime>
  <Words>347</Words>
  <Application>Microsoft Office PowerPoint</Application>
  <PresentationFormat>Panorámica</PresentationFormat>
  <Paragraphs>242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Diagrama de Priorización</vt:lpstr>
      <vt:lpstr>Construcción de la matriz “L”</vt:lpstr>
      <vt:lpstr>Establecer prioridades de las compañías</vt:lpstr>
      <vt:lpstr>Ordenar las opciones a partir de cada compañía</vt:lpstr>
      <vt:lpstr>Presentación de PowerPoint</vt:lpstr>
      <vt:lpstr>Presentación de PowerPoint</vt:lpstr>
      <vt:lpstr>Presentación de PowerPoint</vt:lpstr>
      <vt:lpstr>Calcular la puntuación de importancia individual para cada opción bajo cada compañía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Priorización</dc:title>
  <dc:creator>Dafne</dc:creator>
  <cp:lastModifiedBy>TZINTZUN</cp:lastModifiedBy>
  <cp:revision>32</cp:revision>
  <dcterms:created xsi:type="dcterms:W3CDTF">2014-04-10T18:31:10Z</dcterms:created>
  <dcterms:modified xsi:type="dcterms:W3CDTF">2014-04-11T15:56:50Z</dcterms:modified>
</cp:coreProperties>
</file>